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3"/>
  </p:notesMasterIdLst>
  <p:handoutMasterIdLst>
    <p:handoutMasterId r:id="rId84"/>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4" r:id="rId40"/>
    <p:sldId id="750" r:id="rId41"/>
    <p:sldId id="580" r:id="rId42"/>
    <p:sldId id="581" r:id="rId43"/>
    <p:sldId id="582" r:id="rId44"/>
    <p:sldId id="583" r:id="rId45"/>
    <p:sldId id="584" r:id="rId46"/>
    <p:sldId id="751" r:id="rId47"/>
    <p:sldId id="585" r:id="rId48"/>
    <p:sldId id="568" r:id="rId49"/>
    <p:sldId id="654" r:id="rId50"/>
    <p:sldId id="587" r:id="rId51"/>
    <p:sldId id="656" r:id="rId52"/>
    <p:sldId id="752" r:id="rId53"/>
    <p:sldId id="724" r:id="rId54"/>
    <p:sldId id="669" r:id="rId55"/>
    <p:sldId id="670" r:id="rId56"/>
    <p:sldId id="671" r:id="rId57"/>
    <p:sldId id="672" r:id="rId58"/>
    <p:sldId id="673" r:id="rId59"/>
    <p:sldId id="674" r:id="rId60"/>
    <p:sldId id="679" r:id="rId61"/>
    <p:sldId id="680" r:id="rId62"/>
    <p:sldId id="681" r:id="rId63"/>
    <p:sldId id="682" r:id="rId64"/>
    <p:sldId id="683" r:id="rId65"/>
    <p:sldId id="684" r:id="rId66"/>
    <p:sldId id="685" r:id="rId67"/>
    <p:sldId id="725" r:id="rId68"/>
    <p:sldId id="735" r:id="rId69"/>
    <p:sldId id="733" r:id="rId70"/>
    <p:sldId id="726" r:id="rId71"/>
    <p:sldId id="727" r:id="rId72"/>
    <p:sldId id="728" r:id="rId73"/>
    <p:sldId id="729" r:id="rId74"/>
    <p:sldId id="730" r:id="rId75"/>
    <p:sldId id="731" r:id="rId76"/>
    <p:sldId id="732" r:id="rId77"/>
    <p:sldId id="734" r:id="rId78"/>
    <p:sldId id="718" r:id="rId79"/>
    <p:sldId id="719" r:id="rId80"/>
    <p:sldId id="720" r:id="rId81"/>
    <p:sldId id="721" r:id="rId8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84890" autoAdjust="0"/>
  </p:normalViewPr>
  <p:slideViewPr>
    <p:cSldViewPr>
      <p:cViewPr>
        <p:scale>
          <a:sx n="103" d="100"/>
          <a:sy n="103" d="100"/>
        </p:scale>
        <p:origin x="792" y="2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Times" charset="0"/>
                <a:ea typeface="+mn-ea"/>
                <a:cs typeface="+mn-cs"/>
              </a:rPr>
              <a:t>Input:</a:t>
            </a:r>
            <a:r>
              <a:rPr lang="en-US" sz="1200" b="0" i="0" u="none" strike="noStrike" kern="1200" dirty="0" smtClean="0">
                <a:solidFill>
                  <a:schemeClr val="tx1"/>
                </a:solidFill>
                <a:effectLst/>
                <a:latin typeface="Times" charset="0"/>
                <a:ea typeface="+mn-ea"/>
                <a:cs typeface="+mn-cs"/>
              </a:rPr>
              <a:t> Graph search algorithms, including A*, take a “graph” as input. A graph is a set of </a:t>
            </a:r>
            <a:r>
              <a:rPr lang="en-US" sz="1200" b="0" i="1" u="none" strike="noStrike" kern="1200" dirty="0" smtClean="0">
                <a:solidFill>
                  <a:schemeClr val="tx1"/>
                </a:solidFill>
                <a:effectLst/>
                <a:latin typeface="Times" charset="0"/>
                <a:ea typeface="+mn-ea"/>
                <a:cs typeface="+mn-cs"/>
              </a:rPr>
              <a:t>locations</a:t>
            </a:r>
            <a:r>
              <a:rPr lang="en-US" sz="1200" b="0" i="0" u="none" strike="noStrike" kern="1200" dirty="0" smtClean="0">
                <a:solidFill>
                  <a:schemeClr val="tx1"/>
                </a:solidFill>
                <a:effectLst/>
                <a:latin typeface="Times" charset="0"/>
                <a:ea typeface="+mn-ea"/>
                <a:cs typeface="+mn-cs"/>
              </a:rPr>
              <a:t> (“nodes”) and the </a:t>
            </a:r>
            <a:r>
              <a:rPr lang="en-US" sz="1200" b="0" i="1" u="none" strike="noStrike" kern="1200" dirty="0" smtClean="0">
                <a:solidFill>
                  <a:schemeClr val="tx1"/>
                </a:solidFill>
                <a:effectLst/>
                <a:latin typeface="Times" charset="0"/>
                <a:ea typeface="+mn-ea"/>
                <a:cs typeface="+mn-cs"/>
              </a:rPr>
              <a:t>connections</a:t>
            </a:r>
            <a:r>
              <a:rPr lang="en-US" sz="1200" b="0" i="0" u="none" strike="noStrike" kern="1200" dirty="0" smtClean="0">
                <a:solidFill>
                  <a:schemeClr val="tx1"/>
                </a:solidFill>
                <a:effectLst/>
                <a:latin typeface="Times" charset="0"/>
                <a:ea typeface="+mn-ea"/>
                <a:cs typeface="+mn-cs"/>
              </a:rPr>
              <a:t> (“edges”) between them.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14</a:t>
            </a:fld>
            <a:endParaRPr lang="en-US"/>
          </a:p>
        </p:txBody>
      </p:sp>
    </p:spTree>
    <p:extLst>
      <p:ext uri="{BB962C8B-B14F-4D97-AF65-F5344CB8AC3E}">
        <p14:creationId xmlns:p14="http://schemas.microsoft.com/office/powerpoint/2010/main" val="7071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is a path: </a:t>
            </a:r>
            <a:r>
              <a:rPr lang="en-US" sz="1200" b="0" i="0" u="none" strike="noStrike" kern="1200" dirty="0" smtClean="0">
                <a:solidFill>
                  <a:schemeClr val="tx1"/>
                </a:solidFill>
                <a:effectLst/>
                <a:latin typeface="Times" charset="0"/>
                <a:ea typeface="+mn-ea"/>
                <a:cs typeface="+mn-cs"/>
              </a:rPr>
              <a:t> The path found by the algorithm.  A sequence of actions.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15</a:t>
            </a:fld>
            <a:endParaRPr lang="en-US"/>
          </a:p>
        </p:txBody>
      </p:sp>
    </p:spTree>
    <p:extLst>
      <p:ext uri="{BB962C8B-B14F-4D97-AF65-F5344CB8AC3E}">
        <p14:creationId xmlns:p14="http://schemas.microsoft.com/office/powerpoint/2010/main" val="17580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charset="0"/>
                <a:ea typeface="+mn-ea"/>
                <a:cs typeface="+mn-cs"/>
              </a:rPr>
              <a:t>Here though we want to use it for finding paths, so let’s modify the loop to keep track of </a:t>
            </a:r>
            <a:r>
              <a:rPr lang="en-US" sz="1200" b="0" i="1" u="none" strike="noStrike" kern="1200" dirty="0" smtClean="0">
                <a:solidFill>
                  <a:schemeClr val="tx1"/>
                </a:solidFill>
                <a:effectLst/>
                <a:latin typeface="Times" charset="0"/>
                <a:ea typeface="+mn-ea"/>
                <a:cs typeface="+mn-cs"/>
              </a:rPr>
              <a:t>where we came from</a:t>
            </a:r>
            <a:r>
              <a:rPr lang="en-US" sz="1200" b="0" i="0" u="none" strike="noStrike" kern="1200" dirty="0" smtClean="0">
                <a:solidFill>
                  <a:schemeClr val="tx1"/>
                </a:solidFill>
                <a:effectLst/>
                <a:latin typeface="Times" charset="0"/>
                <a:ea typeface="+mn-ea"/>
                <a:cs typeface="+mn-cs"/>
              </a:rPr>
              <a:t> for every location that’s visited, and rename the </a:t>
            </a:r>
            <a:r>
              <a:rPr lang="en-US" dirty="0" smtClean="0"/>
              <a:t>visited</a:t>
            </a:r>
            <a:r>
              <a:rPr lang="en-US" sz="1200" b="0" i="0" u="none" strike="noStrike" kern="1200" dirty="0" smtClean="0">
                <a:solidFill>
                  <a:schemeClr val="tx1"/>
                </a:solidFill>
                <a:effectLst/>
                <a:latin typeface="Times" charset="0"/>
                <a:ea typeface="+mn-ea"/>
                <a:cs typeface="+mn-cs"/>
              </a:rPr>
              <a:t> set to a </a:t>
            </a:r>
            <a:r>
              <a:rPr lang="en-US" dirty="0" err="1" smtClean="0"/>
              <a:t>came_from</a:t>
            </a:r>
            <a:r>
              <a:rPr lang="en-US" sz="1200" b="0" i="0" u="none" strike="noStrike" kern="1200" dirty="0" smtClean="0">
                <a:solidFill>
                  <a:schemeClr val="tx1"/>
                </a:solidFill>
                <a:effectLst/>
                <a:latin typeface="Times" charset="0"/>
                <a:ea typeface="+mn-ea"/>
                <a:cs typeface="+mn-cs"/>
              </a:rPr>
              <a:t> table (the keys of the table are the visited set).</a:t>
            </a:r>
          </a:p>
          <a:p>
            <a:endParaRPr lang="en-US" sz="1200" b="0" i="0" u="none" strike="noStrike" kern="1200" dirty="0" smtClean="0">
              <a:solidFill>
                <a:schemeClr val="tx1"/>
              </a:solidFill>
              <a:effectLst/>
              <a:latin typeface="Times" charset="0"/>
              <a:ea typeface="+mn-ea"/>
              <a:cs typeface="+mn-cs"/>
            </a:endParaRPr>
          </a:p>
          <a:p>
            <a:r>
              <a:rPr lang="en-US" sz="1200" b="0" i="0" u="none" strike="noStrike" kern="1200" dirty="0" smtClean="0">
                <a:solidFill>
                  <a:schemeClr val="tx1"/>
                </a:solidFill>
                <a:effectLst/>
                <a:latin typeface="Times" charset="0"/>
                <a:ea typeface="+mn-ea"/>
                <a:cs typeface="+mn-cs"/>
              </a:rPr>
              <a:t>Now </a:t>
            </a:r>
            <a:r>
              <a:rPr lang="en-US" dirty="0" err="1" smtClean="0"/>
              <a:t>came_from</a:t>
            </a:r>
            <a:r>
              <a:rPr lang="en-US" sz="1200" b="0" i="0" u="none" strike="noStrike" kern="1200" dirty="0" smtClean="0">
                <a:solidFill>
                  <a:schemeClr val="tx1"/>
                </a:solidFill>
                <a:effectLst/>
                <a:latin typeface="Times" charset="0"/>
                <a:ea typeface="+mn-ea"/>
                <a:cs typeface="+mn-cs"/>
              </a:rPr>
              <a:t> for each location points to the place where we came from. These are like “breadcrumbs”. They’re enough to reconstruct the entire path</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20</a:t>
            </a:fld>
            <a:endParaRPr lang="en-US"/>
          </a:p>
        </p:txBody>
      </p:sp>
    </p:spTree>
    <p:extLst>
      <p:ext uri="{BB962C8B-B14F-4D97-AF65-F5344CB8AC3E}">
        <p14:creationId xmlns:p14="http://schemas.microsoft.com/office/powerpoint/2010/main" val="3105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21</a:t>
            </a:fld>
            <a:endParaRPr lang="en-US"/>
          </a:p>
        </p:txBody>
      </p:sp>
    </p:spTree>
    <p:extLst>
      <p:ext uri="{BB962C8B-B14F-4D97-AF65-F5344CB8AC3E}">
        <p14:creationId xmlns:p14="http://schemas.microsoft.com/office/powerpoint/2010/main" val="201546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1500103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2461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50</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51</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60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77</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80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3.png"/><Relationship Id="rId1" Type="http://schemas.microsoft.com/office/2007/relationships/media" Target="../media/media5.mov"/><Relationship Id="rId2" Type="http://schemas.openxmlformats.org/officeDocument/2006/relationships/video" Target="../media/media5.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7.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 Id="rId1" Type="http://schemas.openxmlformats.org/officeDocument/2006/relationships/tags" Target="../tags/tag1.xml"/><Relationship Id="rId2"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8.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3.xml"/><Relationship Id="rId2" Type="http://schemas.openxmlformats.org/officeDocument/2006/relationships/tags" Target="../tags/tag4.xml"/></Relationships>
</file>

<file path=ppt/slides/_rels/slide7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8.png"/><Relationship Id="rId13" Type="http://schemas.openxmlformats.org/officeDocument/2006/relationships/image" Target="../media/image53.png"/><Relationship Id="rId14" Type="http://schemas.openxmlformats.org/officeDocument/2006/relationships/image" Target="../media/image49.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9.xml"/><Relationship Id="rId9" Type="http://schemas.openxmlformats.org/officeDocument/2006/relationships/image" Target="../media/image50.png"/><Relationship Id="rId10"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2.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11.xml"/><Relationship Id="rId2" Type="http://schemas.openxmlformats.org/officeDocument/2006/relationships/tags" Target="../tags/tag12.xml"/></Relationships>
</file>

<file path=ppt/slides/_rels/slide7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tags" Target="../tags/tag16.xml"/><Relationship Id="rId2" Type="http://schemas.openxmlformats.org/officeDocument/2006/relationships/tags" Target="../tags/tag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60.jpeg"/><Relationship Id="rId5" Type="http://schemas.openxmlformats.org/officeDocument/2006/relationships/oleObject" Target="../embeddings/oleObject1.bin"/><Relationship Id="rId6" Type="http://schemas.openxmlformats.org/officeDocument/2006/relationships/image" Target="../media/image5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BFS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dirty="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BFS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shortest 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a:t>Finding the shortest path</a:t>
            </a:r>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Finding the </a:t>
            </a:r>
            <a:r>
              <a:rPr lang="en-US"/>
              <a:t>shortest </a:t>
            </a:r>
            <a:r>
              <a:rPr lang="en-US" smtClean="0"/>
              <a:t>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343400"/>
            <a:ext cx="4854266" cy="2260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  This results in smooth contours or “</a:t>
            </a:r>
            <a:r>
              <a:rPr lang="en-US" b="0" dirty="0" err="1" smtClean="0"/>
              <a:t>plys</a:t>
            </a:r>
            <a:r>
              <a:rPr lang="en-US" b="0" dirty="0" smtClean="0"/>
              <a:t>”.</a:t>
            </a: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a:t>
            </a:r>
            <a:r>
              <a:rPr lang="en-US" b="0" dirty="0"/>
              <a:t>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9200"/>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a:t>
            </a:r>
            <a:r>
              <a:rPr lang="en-US" dirty="0" smtClean="0"/>
              <a:t>Search using several classic puzzles for example exercises.  </a:t>
            </a:r>
          </a:p>
          <a:p>
            <a:endParaRPr lang="en-US" dirty="0"/>
          </a:p>
          <a:p>
            <a:r>
              <a:rPr lang="en-US" dirty="0" smtClean="0"/>
              <a:t>My office hours are Tues/Thursday from 3-4pm in 3401 Walnut room 463C.</a:t>
            </a:r>
          </a:p>
          <a:p>
            <a:r>
              <a:rPr lang="en-US" dirty="0" smtClean="0"/>
              <a:t>Plenty of additional office hours.  See the course homepage for more details.</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smtClean="0"/>
              <a:t>In our Romanian map,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smtClean="0">
                <a:solidFill>
                  <a:schemeClr val="accent2"/>
                </a:solidFill>
              </a:rPr>
              <a:t>n</a:t>
            </a:r>
            <a:r>
              <a:rPr lang="en-US" dirty="0" smtClean="0"/>
              <a:t> </a:t>
            </a:r>
            <a:r>
              <a:rPr lang="en-US" dirty="0"/>
              <a:t>to </a:t>
            </a:r>
            <a:r>
              <a:rPr lang="en-US" dirty="0" smtClean="0"/>
              <a:t>Bucharest</a:t>
            </a:r>
          </a:p>
          <a:p>
            <a:r>
              <a:rPr lang="en-US" dirty="0" smtClean="0"/>
              <a:t>In a grid, the heuristic distance can be calculated using the “Manhattan distance”:</a:t>
            </a:r>
            <a:endParaRPr lang="en-US" dirty="0" smtClean="0"/>
          </a:p>
          <a:p>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419600"/>
            <a:ext cx="5638800" cy="1129597"/>
          </a:xfrm>
          <a:prstGeom prst="rect">
            <a:avLst/>
          </a:prstGeom>
        </p:spPr>
      </p:pic>
    </p:spTree>
    <p:extLst>
      <p:ext uri="{BB962C8B-B14F-4D97-AF65-F5344CB8AC3E}">
        <p14:creationId xmlns:p14="http://schemas.microsoft.com/office/powerpoint/2010/main" val="258008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Greedy best-first </a:t>
            </a:r>
            <a:r>
              <a:rPr lang="en-US" dirty="0" smtClean="0"/>
              <a:t>search </a:t>
            </a:r>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6178444" cy="5377249"/>
          </a:xfrm>
          <a:prstGeom prst="rect">
            <a:avLst/>
          </a:prstGeom>
        </p:spPr>
      </p:pic>
      <p:sp>
        <p:nvSpPr>
          <p:cNvPr id="9" name="Rectangle 8"/>
          <p:cNvSpPr/>
          <p:nvPr/>
        </p:nvSpPr>
        <p:spPr>
          <a:xfrm>
            <a:off x="5867400" y="3254458"/>
            <a:ext cx="3124200" cy="830997"/>
          </a:xfrm>
          <a:prstGeom prst="rect">
            <a:avLst/>
          </a:prstGeom>
        </p:spPr>
        <p:txBody>
          <a:bodyPr wrap="square">
            <a:spAutoFit/>
          </a:bodyPr>
          <a:lstStyle/>
          <a:p>
            <a:r>
              <a:rPr lang="en-US" sz="2400" dirty="0" smtClean="0"/>
              <a:t>Code from </a:t>
            </a:r>
            <a:r>
              <a:rPr lang="en-US" sz="2400" dirty="0"/>
              <a:t>Amit Patel</a:t>
            </a:r>
          </a:p>
          <a:p>
            <a:pPr algn="ctr"/>
            <a:r>
              <a:rPr lang="en-US" sz="2400" dirty="0" smtClean="0"/>
              <a:t>of Red Blob Games</a:t>
            </a:r>
            <a:endParaRPr lang="en-US" sz="2400" dirty="0"/>
          </a:p>
        </p:txBody>
      </p:sp>
    </p:spTree>
    <p:extLst>
      <p:ext uri="{BB962C8B-B14F-4D97-AF65-F5344CB8AC3E}">
        <p14:creationId xmlns:p14="http://schemas.microsoft.com/office/powerpoint/2010/main" val="10342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45</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51</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73"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3126</TotalTime>
  <Words>4716</Words>
  <Application>Microsoft Macintosh PowerPoint</Application>
  <PresentationFormat>On-screen Show (4:3)</PresentationFormat>
  <Paragraphs>942</Paragraphs>
  <Slides>81</Slides>
  <Notes>67</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BFS in 10 lines of Python</vt:lpstr>
      <vt:lpstr>Finding the shortest path</vt:lpstr>
      <vt:lpstr>Finding the shortest path</vt:lpstr>
      <vt:lpstr>Finding the shortest path</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804</cp:revision>
  <cp:lastPrinted>2019-09-12T17:23:51Z</cp:lastPrinted>
  <dcterms:created xsi:type="dcterms:W3CDTF">2004-10-10T08:59:46Z</dcterms:created>
  <dcterms:modified xsi:type="dcterms:W3CDTF">2019-09-12T17:23:54Z</dcterms:modified>
</cp:coreProperties>
</file>